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4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60" r:id="rId1"/>
  </p:sldMasterIdLst>
  <p:notesMasterIdLst>
    <p:notesMasterId r:id="rId8"/>
  </p:notesMasterIdLst>
  <p:sldIdLst>
    <p:sldId id="292" r:id="rId2"/>
    <p:sldId id="287" r:id="rId3"/>
    <p:sldId id="288" r:id="rId4"/>
    <p:sldId id="289" r:id="rId5"/>
    <p:sldId id="290" r:id="rId6"/>
    <p:sldId id="29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9516" autoAdjust="0"/>
  </p:normalViewPr>
  <p:slideViewPr>
    <p:cSldViewPr snapToGrid="0" snapToObjects="1">
      <p:cViewPr varScale="1">
        <p:scale>
          <a:sx n="121" d="100"/>
          <a:sy n="121" d="100"/>
        </p:scale>
        <p:origin x="-5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B40AAA-D105-974D-94D0-6A4E9DAA9245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06AB1B-4274-5D4F-A444-0B013B09E7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2E356-1E74-7441-9894-8A6B94CE70D6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B93A9-DE17-42E8-A366-46C30944BF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2E356-1E74-7441-9894-8A6B94CE70D6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A5C83-F6A6-0540-9075-EED5319119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2E356-1E74-7441-9894-8A6B94CE70D6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A5C83-F6A6-0540-9075-EED5319119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2E356-1E74-7441-9894-8A6B94CE70D6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A5C83-F6A6-0540-9075-EED5319119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2E356-1E74-7441-9894-8A6B94CE70D6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A5C83-F6A6-0540-9075-EED5319119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2E356-1E74-7441-9894-8A6B94CE70D6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A5C83-F6A6-0540-9075-EED5319119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2E356-1E74-7441-9894-8A6B94CE70D6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A5C83-F6A6-0540-9075-EED5319119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2E356-1E74-7441-9894-8A6B94CE70D6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A5C83-F6A6-0540-9075-EED5319119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2E356-1E74-7441-9894-8A6B94CE70D6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A5C83-F6A6-0540-9075-EED5319119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2E356-1E74-7441-9894-8A6B94CE70D6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B93A9-DE17-42E8-A366-46C30944BF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2E356-1E74-7441-9894-8A6B94CE70D6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A5C83-F6A6-0540-9075-EED5319119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2E356-1E74-7441-9894-8A6B94CE70D6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A5C83-F6A6-0540-9075-EED53191199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PatientCrossroads New Logo.psd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346723" y="6172525"/>
            <a:ext cx="4605597" cy="5489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976"/>
            <a:ext cx="8229600" cy="63280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PatientCrossroads CONNECT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94862"/>
            <a:ext cx="8229600" cy="43092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Initially sponsored by Novartis</a:t>
            </a:r>
          </a:p>
          <a:p>
            <a:r>
              <a:rPr lang="en-US" dirty="0" smtClean="0"/>
              <a:t>Provide advanced registry to even smallest of advocacy organizations</a:t>
            </a:r>
          </a:p>
          <a:p>
            <a:r>
              <a:rPr lang="en-US" dirty="0" smtClean="0"/>
              <a:t>Collect data in a common manner, share openly </a:t>
            </a:r>
          </a:p>
          <a:p>
            <a:r>
              <a:rPr lang="en-US" dirty="0" smtClean="0"/>
              <a:t>Enable pan-disease analysis and post-market surveillance</a:t>
            </a:r>
          </a:p>
          <a:p>
            <a:r>
              <a:rPr lang="en-US" dirty="0" smtClean="0"/>
              <a:t>Launches publicly May 12</a:t>
            </a:r>
            <a:r>
              <a:rPr lang="en-US" baseline="30000" dirty="0" smtClean="0"/>
              <a:t>th</a:t>
            </a:r>
            <a:r>
              <a:rPr lang="en-US" dirty="0" smtClean="0"/>
              <a:t> with 20 organizations</a:t>
            </a:r>
          </a:p>
          <a:p>
            <a:endParaRPr lang="en-US" dirty="0"/>
          </a:p>
        </p:txBody>
      </p:sp>
      <p:sp>
        <p:nvSpPr>
          <p:cNvPr id="4" name="Pentagon 3"/>
          <p:cNvSpPr/>
          <p:nvPr/>
        </p:nvSpPr>
        <p:spPr>
          <a:xfrm>
            <a:off x="7065263" y="865462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CONNECT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Pentagon 4"/>
          <p:cNvSpPr/>
          <p:nvPr/>
        </p:nvSpPr>
        <p:spPr>
          <a:xfrm>
            <a:off x="5338582" y="865462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Share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3604658" y="865462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Extend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1868148" y="865462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Collect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146938" y="865462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7F7F7F"/>
                </a:solidFill>
              </a:rPr>
              <a:t>Promote</a:t>
            </a:r>
            <a:endParaRPr lang="en-US" sz="24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7065263" y="293896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CONNECT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Pentagon 4"/>
          <p:cNvSpPr/>
          <p:nvPr/>
        </p:nvSpPr>
        <p:spPr>
          <a:xfrm>
            <a:off x="5338582" y="293896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Share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3604658" y="293896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Extend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1868148" y="293896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Collect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146938" y="293896"/>
            <a:ext cx="1957377" cy="692754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Promote</a:t>
            </a:r>
            <a:endParaRPr lang="en-US" sz="2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631" y="1258771"/>
            <a:ext cx="3638456" cy="2576256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0244" y="1666699"/>
            <a:ext cx="3812197" cy="2753052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821" y="3688254"/>
            <a:ext cx="3758987" cy="2663491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478087" y="4733817"/>
            <a:ext cx="4211225" cy="1383121"/>
          </a:xfrm>
        </p:spPr>
        <p:txBody>
          <a:bodyPr wrap="square">
            <a:normAutofit/>
          </a:bodyPr>
          <a:lstStyle/>
          <a:p>
            <a:pPr>
              <a:buNone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     Registry partners control branding and messaging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4114144" y="6066844"/>
            <a:ext cx="5029856" cy="7911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938" y="1378921"/>
            <a:ext cx="3781267" cy="2683135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4133" y="1192764"/>
            <a:ext cx="3925745" cy="2512177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Pentagon 3"/>
          <p:cNvSpPr/>
          <p:nvPr/>
        </p:nvSpPr>
        <p:spPr>
          <a:xfrm>
            <a:off x="7065263" y="293896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7F7F7F"/>
                </a:solidFill>
              </a:rPr>
              <a:t>CONNECT</a:t>
            </a:r>
            <a:endParaRPr lang="en-US" sz="2400" dirty="0">
              <a:solidFill>
                <a:srgbClr val="7F7F7F"/>
              </a:solidFill>
            </a:endParaRPr>
          </a:p>
        </p:txBody>
      </p:sp>
      <p:sp>
        <p:nvSpPr>
          <p:cNvPr id="5" name="Pentagon 4"/>
          <p:cNvSpPr/>
          <p:nvPr/>
        </p:nvSpPr>
        <p:spPr>
          <a:xfrm>
            <a:off x="5338582" y="293896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7F7F7F"/>
                </a:solidFill>
              </a:rPr>
              <a:t>Share</a:t>
            </a:r>
            <a:endParaRPr lang="en-US" sz="2400" dirty="0">
              <a:solidFill>
                <a:srgbClr val="7F7F7F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3604658" y="293896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7F7F7F"/>
                </a:solidFill>
              </a:rPr>
              <a:t>Extend</a:t>
            </a:r>
            <a:endParaRPr lang="en-US" sz="2400" dirty="0">
              <a:solidFill>
                <a:srgbClr val="7F7F7F"/>
              </a:solidFill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146938" y="293896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7F7F7F"/>
                </a:solidFill>
              </a:rPr>
              <a:t>Promote</a:t>
            </a:r>
            <a:endParaRPr lang="en-US" sz="2400" dirty="0">
              <a:solidFill>
                <a:srgbClr val="7F7F7F"/>
              </a:solidFill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1868148" y="293896"/>
            <a:ext cx="1957377" cy="692754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Collect</a:t>
            </a:r>
            <a:endParaRPr lang="en-US" sz="24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013" y="3704941"/>
            <a:ext cx="3934405" cy="2833219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Rectangle 14"/>
          <p:cNvSpPr/>
          <p:nvPr/>
        </p:nvSpPr>
        <p:spPr>
          <a:xfrm>
            <a:off x="5543855" y="4062056"/>
            <a:ext cx="34787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Patients opt-in and complete standardized medical questionnaires including GRDR </a:t>
            </a: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</a:rPr>
              <a:t>CDE’s</a:t>
            </a: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7065263" y="293896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7F7F7F"/>
                </a:solidFill>
              </a:rPr>
              <a:t>CONNECT</a:t>
            </a:r>
            <a:endParaRPr lang="en-US" sz="2400" dirty="0">
              <a:solidFill>
                <a:srgbClr val="7F7F7F"/>
              </a:solidFill>
            </a:endParaRPr>
          </a:p>
        </p:txBody>
      </p:sp>
      <p:sp>
        <p:nvSpPr>
          <p:cNvPr id="5" name="Pentagon 4"/>
          <p:cNvSpPr/>
          <p:nvPr/>
        </p:nvSpPr>
        <p:spPr>
          <a:xfrm>
            <a:off x="5338582" y="293896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7F7F7F"/>
                </a:solidFill>
              </a:rPr>
              <a:t>Share</a:t>
            </a:r>
            <a:endParaRPr lang="en-US" sz="2400" dirty="0">
              <a:solidFill>
                <a:srgbClr val="7F7F7F"/>
              </a:solidFill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1868148" y="293896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7F7F7F"/>
                </a:solidFill>
              </a:rPr>
              <a:t>Collect</a:t>
            </a:r>
            <a:endParaRPr lang="en-US" sz="2400" dirty="0">
              <a:solidFill>
                <a:srgbClr val="7F7F7F"/>
              </a:solidFill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146938" y="293896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7F7F7F"/>
                </a:solidFill>
              </a:rPr>
              <a:t>Promote</a:t>
            </a:r>
            <a:endParaRPr lang="en-US" sz="2400" dirty="0">
              <a:solidFill>
                <a:srgbClr val="7F7F7F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3604658" y="293896"/>
            <a:ext cx="1957377" cy="692754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Extend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4114144" y="6066844"/>
            <a:ext cx="5029856" cy="7911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817" y="1612173"/>
            <a:ext cx="3847121" cy="2770365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7171" y="3788298"/>
            <a:ext cx="4033594" cy="2710790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</p:pic>
      <p:sp>
        <p:nvSpPr>
          <p:cNvPr id="13" name="Rectangle 12"/>
          <p:cNvSpPr/>
          <p:nvPr/>
        </p:nvSpPr>
        <p:spPr>
          <a:xfrm>
            <a:off x="5543855" y="1196575"/>
            <a:ext cx="347878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Sponsor disease specific and proprietary surveys</a:t>
            </a:r>
          </a:p>
          <a:p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Manually validate data and stratify based on confirmatory testing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7065263" y="293896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7F7F7F"/>
                </a:solidFill>
              </a:rPr>
              <a:t>CONNECT</a:t>
            </a:r>
            <a:endParaRPr lang="en-US" sz="2400" dirty="0">
              <a:solidFill>
                <a:srgbClr val="7F7F7F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3604658" y="293896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7F7F7F"/>
                </a:solidFill>
              </a:rPr>
              <a:t>Extend</a:t>
            </a:r>
            <a:endParaRPr lang="en-US" sz="2400" dirty="0">
              <a:solidFill>
                <a:srgbClr val="7F7F7F"/>
              </a:solidFill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1868148" y="293896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7F7F7F"/>
                </a:solidFill>
              </a:rPr>
              <a:t>Collect</a:t>
            </a:r>
            <a:endParaRPr lang="en-US" sz="2400" dirty="0">
              <a:solidFill>
                <a:srgbClr val="7F7F7F"/>
              </a:solidFill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146938" y="293896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7F7F7F"/>
                </a:solidFill>
              </a:rPr>
              <a:t>Promote</a:t>
            </a:r>
            <a:endParaRPr lang="en-US" sz="2400" dirty="0">
              <a:solidFill>
                <a:srgbClr val="7F7F7F"/>
              </a:solidFill>
            </a:endParaRPr>
          </a:p>
        </p:txBody>
      </p:sp>
      <p:sp>
        <p:nvSpPr>
          <p:cNvPr id="5" name="Pentagon 4"/>
          <p:cNvSpPr/>
          <p:nvPr/>
        </p:nvSpPr>
        <p:spPr>
          <a:xfrm>
            <a:off x="5338582" y="293896"/>
            <a:ext cx="1957377" cy="692754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Share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4114144" y="6066844"/>
            <a:ext cx="5029856" cy="7911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5894" y="2749587"/>
            <a:ext cx="4588106" cy="2981376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455" y="1776472"/>
            <a:ext cx="4179545" cy="6234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005" y="1196912"/>
            <a:ext cx="3889681" cy="2794419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Rectangle 12"/>
          <p:cNvSpPr/>
          <p:nvPr/>
        </p:nvSpPr>
        <p:spPr>
          <a:xfrm>
            <a:off x="635359" y="4418929"/>
            <a:ext cx="347878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Portions of collected data are shared with NIH</a:t>
            </a:r>
          </a:p>
          <a:p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Available to academic, non-profits &amp; sponsors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>
            <a:off x="5338582" y="293896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7F7F7F"/>
                </a:solidFill>
              </a:rPr>
              <a:t>Share</a:t>
            </a:r>
            <a:endParaRPr lang="en-US" sz="2400" dirty="0">
              <a:solidFill>
                <a:srgbClr val="7F7F7F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3604658" y="293896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7F7F7F"/>
                </a:solidFill>
              </a:rPr>
              <a:t>Extend</a:t>
            </a:r>
            <a:endParaRPr lang="en-US" sz="2400" dirty="0">
              <a:solidFill>
                <a:srgbClr val="7F7F7F"/>
              </a:solidFill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1868148" y="293896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7F7F7F"/>
                </a:solidFill>
              </a:rPr>
              <a:t>Collect</a:t>
            </a:r>
            <a:endParaRPr lang="en-US" sz="2400" dirty="0">
              <a:solidFill>
                <a:srgbClr val="7F7F7F"/>
              </a:solidFill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146938" y="293896"/>
            <a:ext cx="1957377" cy="692754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7F7F7F"/>
                </a:solidFill>
              </a:rPr>
              <a:t>Promote</a:t>
            </a:r>
            <a:endParaRPr lang="en-US" sz="2400" dirty="0">
              <a:solidFill>
                <a:srgbClr val="7F7F7F"/>
              </a:solidFill>
            </a:endParaRPr>
          </a:p>
        </p:txBody>
      </p:sp>
      <p:sp>
        <p:nvSpPr>
          <p:cNvPr id="4" name="Pentagon 3"/>
          <p:cNvSpPr/>
          <p:nvPr/>
        </p:nvSpPr>
        <p:spPr>
          <a:xfrm>
            <a:off x="7065263" y="293896"/>
            <a:ext cx="1957377" cy="692754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CONNECT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4114144" y="6066844"/>
            <a:ext cx="5029856" cy="7911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509" y="1266123"/>
            <a:ext cx="4122325" cy="3039694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523" y="2134670"/>
            <a:ext cx="3567046" cy="3606790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610108" y="4497184"/>
            <a:ext cx="39640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Patients receive relevant study, trial notices &amp; educational materials – contact info is never shared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Origin.thmx</Template>
  <TotalTime>1835</TotalTime>
  <Words>138</Words>
  <Application>Microsoft Macintosh PowerPoint</Application>
  <PresentationFormat>On-screen Show (4:3)</PresentationFormat>
  <Paragraphs>45</Paragraphs>
  <Slides>6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PatientCrossroads CONNECT</vt:lpstr>
      <vt:lpstr>Slide 2</vt:lpstr>
      <vt:lpstr>Slide 3</vt:lpstr>
      <vt:lpstr>Slide 4</vt:lpstr>
      <vt:lpstr>Slide 5</vt:lpstr>
      <vt:lpstr>Slide 6</vt:lpstr>
    </vt:vector>
  </TitlesOfParts>
  <Company>Innolyst,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Kyle Brown</dc:creator>
  <cp:lastModifiedBy>Kyle Brown</cp:lastModifiedBy>
  <cp:revision>20</cp:revision>
  <dcterms:created xsi:type="dcterms:W3CDTF">2013-05-16T01:29:39Z</dcterms:created>
  <dcterms:modified xsi:type="dcterms:W3CDTF">2013-05-16T01:32:14Z</dcterms:modified>
</cp:coreProperties>
</file>